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797675" cy="9928225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53" autoAdjust="0"/>
    <p:restoredTop sz="97843" autoAdjust="0"/>
  </p:normalViewPr>
  <p:slideViewPr>
    <p:cSldViewPr snapToGrid="0" snapToObjects="1">
      <p:cViewPr>
        <p:scale>
          <a:sx n="90" d="100"/>
          <a:sy n="90" d="100"/>
        </p:scale>
        <p:origin x="-9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145" cy="496967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910" y="0"/>
            <a:ext cx="2946144" cy="496967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61691DBA-7B88-40A5-9372-B1CE6A90C0EC}" type="datetimeFigureOut">
              <a:rPr lang="fr-FR" smtClean="0"/>
              <a:pPr/>
              <a:t>31/08/2016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29672"/>
            <a:ext cx="2946145" cy="496966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910" y="9429672"/>
            <a:ext cx="2946144" cy="496966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1E64525D-B0B1-482C-94C8-94C93046A1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44A0EA73-156E-4B2A-B477-02CF57D94F27}" type="datetimeFigureOut">
              <a:rPr lang="fr-FR" smtClean="0"/>
              <a:pPr/>
              <a:t>31/08/2016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2190" tIns="46095" rIns="92190" bIns="46095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59" cy="496411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30090"/>
            <a:ext cx="2945659" cy="496411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75158463-7E68-40DE-A97E-91C2697A24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0956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58463-7E68-40DE-A97E-91C2697A2494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3556-AF25-1D47-A924-211F79D05D71}" type="datetimeFigureOut">
              <a:rPr lang="fr-FR" smtClean="0"/>
              <a:pPr/>
              <a:t>31/08/2016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10AD-4D0D-224F-82FB-DAEF7151CD2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52540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3556-AF25-1D47-A924-211F79D05D71}" type="datetimeFigureOut">
              <a:rPr lang="fr-FR" smtClean="0"/>
              <a:pPr/>
              <a:t>31/08/2016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10AD-4D0D-224F-82FB-DAEF7151CD2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96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3556-AF25-1D47-A924-211F79D05D71}" type="datetimeFigureOut">
              <a:rPr lang="fr-FR" smtClean="0"/>
              <a:pPr/>
              <a:t>31/08/2016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10AD-4D0D-224F-82FB-DAEF7151CD2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1815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3556-AF25-1D47-A924-211F79D05D71}" type="datetimeFigureOut">
              <a:rPr lang="fr-FR" smtClean="0"/>
              <a:pPr/>
              <a:t>31/08/2016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10AD-4D0D-224F-82FB-DAEF7151CD2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8651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3556-AF25-1D47-A924-211F79D05D71}" type="datetimeFigureOut">
              <a:rPr lang="fr-FR" smtClean="0"/>
              <a:pPr/>
              <a:t>31/08/2016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10AD-4D0D-224F-82FB-DAEF7151CD2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150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3556-AF25-1D47-A924-211F79D05D71}" type="datetimeFigureOut">
              <a:rPr lang="fr-FR" smtClean="0"/>
              <a:pPr/>
              <a:t>31/08/2016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10AD-4D0D-224F-82FB-DAEF7151CD2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2666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3556-AF25-1D47-A924-211F79D05D71}" type="datetimeFigureOut">
              <a:rPr lang="fr-FR" smtClean="0"/>
              <a:pPr/>
              <a:t>31/08/2016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10AD-4D0D-224F-82FB-DAEF7151CD2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4202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3556-AF25-1D47-A924-211F79D05D71}" type="datetimeFigureOut">
              <a:rPr lang="fr-FR" smtClean="0"/>
              <a:pPr/>
              <a:t>31/08/2016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10AD-4D0D-224F-82FB-DAEF7151CD2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102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3556-AF25-1D47-A924-211F79D05D71}" type="datetimeFigureOut">
              <a:rPr lang="fr-FR" smtClean="0"/>
              <a:pPr/>
              <a:t>31/08/2016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10AD-4D0D-224F-82FB-DAEF7151CD2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6992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3556-AF25-1D47-A924-211F79D05D71}" type="datetimeFigureOut">
              <a:rPr lang="fr-FR" smtClean="0"/>
              <a:pPr/>
              <a:t>31/08/2016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10AD-4D0D-224F-82FB-DAEF7151CD2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85885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3556-AF25-1D47-A924-211F79D05D71}" type="datetimeFigureOut">
              <a:rPr lang="fr-FR" smtClean="0"/>
              <a:pPr/>
              <a:t>31/08/2016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10AD-4D0D-224F-82FB-DAEF7151CD2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0348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background-723058_1280.jpg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0"/>
            <a:ext cx="9144000" cy="15228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93556-AF25-1D47-A924-211F79D05D71}" type="datetimeFigureOut">
              <a:rPr lang="fr-FR" smtClean="0"/>
              <a:pPr/>
              <a:t>31/08/2016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710AD-4D0D-224F-82FB-DAEF7151CD2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89141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jpe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WRpwRu" TargetMode="External"/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09943"/>
          </a:xfrm>
        </p:spPr>
        <p:txBody>
          <a:bodyPr>
            <a:normAutofit fontScale="90000"/>
          </a:bodyPr>
          <a:lstStyle/>
          <a:p>
            <a:r>
              <a:rPr lang="fr-FR" sz="4900" dirty="0" smtClean="0">
                <a:latin typeface="Avenir Black"/>
                <a:cs typeface="Avenir Black"/>
              </a:rPr>
              <a:t>LES PARCOURS EDUCATIFS</a:t>
            </a:r>
            <a:br>
              <a:rPr lang="fr-FR" sz="4900" dirty="0" smtClean="0">
                <a:latin typeface="Avenir Black"/>
                <a:cs typeface="Avenir Black"/>
              </a:rPr>
            </a:br>
            <a:r>
              <a:rPr lang="fr-FR" sz="4900" dirty="0" smtClean="0">
                <a:latin typeface="Avenir Black"/>
                <a:cs typeface="Avenir Black"/>
              </a:rPr>
              <a:t/>
            </a:r>
            <a:br>
              <a:rPr lang="fr-FR" sz="4900" dirty="0" smtClean="0">
                <a:latin typeface="Avenir Black"/>
                <a:cs typeface="Avenir Black"/>
              </a:rPr>
            </a:br>
            <a:r>
              <a:rPr lang="fr-FR" dirty="0" smtClean="0">
                <a:latin typeface="Avenir Black"/>
                <a:cs typeface="Avenir Black"/>
              </a:rPr>
              <a:t>KEZAKO ?</a:t>
            </a:r>
            <a:endParaRPr lang="fr-FR" dirty="0">
              <a:latin typeface="Avenir Black"/>
              <a:cs typeface="Avenir Black"/>
            </a:endParaRPr>
          </a:p>
        </p:txBody>
      </p:sp>
      <p:pic>
        <p:nvPicPr>
          <p:cNvPr id="4" name="Image 3" descr="Logo complet bleu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741246" y="5130097"/>
            <a:ext cx="1522993" cy="158356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9254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FFFF"/>
                </a:solidFill>
              </a:rPr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104141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88702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bg1"/>
                </a:solidFill>
                <a:latin typeface="Avenir Black"/>
                <a:cs typeface="Avenir Black"/>
              </a:rPr>
              <a:t>LES PARCOURS ÉDUCATIFS</a:t>
            </a:r>
            <a:endParaRPr lang="fr-FR" sz="3200" dirty="0">
              <a:solidFill>
                <a:schemeClr val="bg1"/>
              </a:solidFill>
              <a:latin typeface="Avenir Black"/>
              <a:cs typeface="Avenir Black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57200" y="1706918"/>
            <a:ext cx="3600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QU’EST-CE QUE C’EST ?</a:t>
            </a:r>
            <a:endParaRPr lang="fr-FR" sz="2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5447055" y="1686481"/>
            <a:ext cx="308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QU’Y FAIT-ON ?</a:t>
            </a:r>
            <a:endParaRPr lang="fr-FR" sz="2800" b="1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4898792" y="2292864"/>
            <a:ext cx="0" cy="41568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247413" y="2479409"/>
            <a:ext cx="4409254" cy="432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594000">
              <a:lnSpc>
                <a:spcPts val="2360"/>
              </a:lnSpc>
              <a:buClr>
                <a:schemeClr val="tx2"/>
              </a:buClr>
              <a:buSzPct val="143000"/>
              <a:buFont typeface="+mj-ea"/>
              <a:buAutoNum type="circleNumDbPlain"/>
            </a:pPr>
            <a:r>
              <a:rPr lang="fr-FR" b="1" dirty="0" smtClean="0"/>
              <a:t>Un parcours, c’est un ensemble d’activités que tu mènes tout au </a:t>
            </a:r>
            <a:r>
              <a:rPr lang="fr-FR" b="1" dirty="0"/>
              <a:t>l</a:t>
            </a:r>
            <a:r>
              <a:rPr lang="fr-FR" b="1" dirty="0" smtClean="0"/>
              <a:t>ong de ta scolarité.</a:t>
            </a:r>
          </a:p>
          <a:p>
            <a:pPr marL="342900" indent="-594000">
              <a:lnSpc>
                <a:spcPts val="2360"/>
              </a:lnSpc>
              <a:buClr>
                <a:schemeClr val="tx2"/>
              </a:buClr>
              <a:buSzPct val="143000"/>
              <a:buFont typeface="+mj-ea"/>
              <a:buAutoNum type="circleNumDbPlain"/>
            </a:pPr>
            <a:endParaRPr lang="fr-FR" b="1" dirty="0"/>
          </a:p>
          <a:p>
            <a:pPr marL="342900" indent="-594000">
              <a:lnSpc>
                <a:spcPts val="2360"/>
              </a:lnSpc>
              <a:buClr>
                <a:schemeClr val="tx2"/>
              </a:buClr>
              <a:buSzPct val="143000"/>
              <a:buFont typeface="+mj-ea"/>
              <a:buAutoNum type="circleNumDbPlain"/>
            </a:pPr>
            <a:r>
              <a:rPr lang="fr-FR" b="1" dirty="0" smtClean="0"/>
              <a:t>Il y a 4 parcours : le parcours Citoyen, le parcours Avenir, le parcours d’Education artistique et culturelle, le parcours Santé.</a:t>
            </a:r>
          </a:p>
          <a:p>
            <a:pPr marL="342900" indent="-594000">
              <a:lnSpc>
                <a:spcPts val="2360"/>
              </a:lnSpc>
              <a:buClr>
                <a:schemeClr val="tx2"/>
              </a:buClr>
              <a:buSzPct val="143000"/>
              <a:buFont typeface="+mj-ea"/>
              <a:buAutoNum type="circleNumDbPlain"/>
            </a:pPr>
            <a:endParaRPr lang="fr-FR" b="1" dirty="0"/>
          </a:p>
          <a:p>
            <a:pPr marL="342900" indent="-594000">
              <a:lnSpc>
                <a:spcPts val="2360"/>
              </a:lnSpc>
              <a:buClr>
                <a:schemeClr val="tx2"/>
              </a:buClr>
              <a:buSzPct val="143000"/>
              <a:buFont typeface="+mj-ea"/>
              <a:buAutoNum type="circleNumDbPlain"/>
            </a:pPr>
            <a:r>
              <a:rPr lang="fr-FR" b="1" dirty="0" smtClean="0"/>
              <a:t>Au collège, toutes les disciplines participent aux différents parcours.</a:t>
            </a:r>
          </a:p>
          <a:p>
            <a:pPr marL="342900" indent="-594000">
              <a:lnSpc>
                <a:spcPts val="2360"/>
              </a:lnSpc>
              <a:buClr>
                <a:schemeClr val="tx2"/>
              </a:buClr>
              <a:buSzPct val="143000"/>
              <a:buFont typeface="+mj-ea"/>
              <a:buAutoNum type="circleNumDbPlain"/>
            </a:pPr>
            <a:endParaRPr lang="fr-FR" b="1" dirty="0"/>
          </a:p>
          <a:p>
            <a:pPr marL="342900" indent="-594000">
              <a:lnSpc>
                <a:spcPts val="2360"/>
              </a:lnSpc>
              <a:buClr>
                <a:schemeClr val="tx2"/>
              </a:buClr>
              <a:buSzPct val="143000"/>
              <a:buFont typeface="+mj-ea"/>
              <a:buAutoNum type="circleNumDbPlain"/>
            </a:pPr>
            <a:r>
              <a:rPr lang="fr-FR" b="1" dirty="0" smtClean="0"/>
              <a:t>Tes expériences extra-scolaires font aussi partie des parcours.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212183" y="2479409"/>
            <a:ext cx="37646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594000">
              <a:lnSpc>
                <a:spcPts val="2360"/>
              </a:lnSpc>
              <a:buClr>
                <a:schemeClr val="tx2"/>
              </a:buClr>
              <a:buSzPct val="143000"/>
              <a:buFont typeface="+mj-ea"/>
              <a:buAutoNum type="circleNumDbPlain" startAt="5"/>
            </a:pPr>
            <a:r>
              <a:rPr lang="fr-FR" b="1" dirty="0" smtClean="0"/>
              <a:t>Les parcours t’apportent des connaissances et des compétences.</a:t>
            </a:r>
          </a:p>
          <a:p>
            <a:pPr marL="342900" indent="-594000">
              <a:lnSpc>
                <a:spcPts val="2360"/>
              </a:lnSpc>
              <a:buClr>
                <a:schemeClr val="tx2"/>
              </a:buClr>
              <a:buSzPct val="143000"/>
              <a:buFont typeface="+mj-ea"/>
              <a:buAutoNum type="circleNumDbPlain" startAt="5"/>
            </a:pPr>
            <a:endParaRPr lang="fr-FR" b="1" dirty="0"/>
          </a:p>
          <a:p>
            <a:pPr marL="342900" indent="-594000">
              <a:lnSpc>
                <a:spcPts val="2360"/>
              </a:lnSpc>
              <a:buClr>
                <a:schemeClr val="tx2"/>
              </a:buClr>
              <a:buSzPct val="143000"/>
              <a:buFont typeface="+mj-ea"/>
              <a:buAutoNum type="circleNumDbPlain" startAt="5"/>
            </a:pPr>
            <a:r>
              <a:rPr lang="fr-FR" b="1" dirty="0" smtClean="0"/>
              <a:t> Dans les parcours, tu apprends, pratiques,  t’investis et t’engages.</a:t>
            </a:r>
          </a:p>
          <a:p>
            <a:pPr marL="342900" indent="-594000">
              <a:lnSpc>
                <a:spcPts val="2360"/>
              </a:lnSpc>
              <a:buClr>
                <a:schemeClr val="tx2"/>
              </a:buClr>
              <a:buSzPct val="143000"/>
              <a:buFont typeface="+mj-ea"/>
              <a:buAutoNum type="circleNumDbPlain" startAt="5"/>
            </a:pPr>
            <a:endParaRPr lang="fr-FR" b="1" dirty="0"/>
          </a:p>
          <a:p>
            <a:pPr marL="342900" indent="-594000">
              <a:lnSpc>
                <a:spcPts val="2360"/>
              </a:lnSpc>
              <a:buClr>
                <a:schemeClr val="tx2"/>
              </a:buClr>
              <a:buSzPct val="143000"/>
              <a:buFont typeface="+mj-ea"/>
              <a:buAutoNum type="circleNumDbPlain" startAt="5"/>
            </a:pPr>
            <a:r>
              <a:rPr lang="fr-FR" b="1" dirty="0" smtClean="0"/>
              <a:t>Tu rencontres des personnes extérieures au collège, des professionnels.</a:t>
            </a:r>
          </a:p>
          <a:p>
            <a:pPr marL="342900" indent="-594000">
              <a:lnSpc>
                <a:spcPts val="2360"/>
              </a:lnSpc>
              <a:buClr>
                <a:schemeClr val="tx2"/>
              </a:buClr>
              <a:buSzPct val="143000"/>
              <a:buFont typeface="+mj-ea"/>
              <a:buAutoNum type="circleNumDbPlain" startAt="5"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360264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88702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bg1"/>
                </a:solidFill>
                <a:latin typeface="Avenir Black"/>
                <a:cs typeface="Avenir Black"/>
              </a:rPr>
              <a:t>LES PARCOURS ÉDUCATIFS</a:t>
            </a:r>
            <a:endParaRPr lang="fr-FR" sz="3200" dirty="0">
              <a:solidFill>
                <a:schemeClr val="bg1"/>
              </a:solidFill>
              <a:latin typeface="Avenir Black"/>
              <a:cs typeface="Avenir Black"/>
            </a:endParaRPr>
          </a:p>
        </p:txBody>
      </p:sp>
      <p:pic>
        <p:nvPicPr>
          <p:cNvPr id="3" name="Image 2" descr="arrow-686315_1280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1633055"/>
            <a:ext cx="9144000" cy="3983153"/>
          </a:xfrm>
          <a:prstGeom prst="rect">
            <a:avLst/>
          </a:prstGeom>
        </p:spPr>
      </p:pic>
      <p:grpSp>
        <p:nvGrpSpPr>
          <p:cNvPr id="6" name="Grouper 5"/>
          <p:cNvGrpSpPr/>
          <p:nvPr/>
        </p:nvGrpSpPr>
        <p:grpSpPr>
          <a:xfrm>
            <a:off x="1699148" y="2276900"/>
            <a:ext cx="6372797" cy="2142539"/>
            <a:chOff x="1699148" y="2245613"/>
            <a:chExt cx="6372797" cy="3224531"/>
          </a:xfrm>
        </p:grpSpPr>
        <p:pic>
          <p:nvPicPr>
            <p:cNvPr id="19" name="Picture 10"/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 rot="19835109">
              <a:off x="1699148" y="4850601"/>
              <a:ext cx="1200717" cy="619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0"/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 rot="19348557" flipV="1">
              <a:off x="2697788" y="4012314"/>
              <a:ext cx="828873" cy="725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0"/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 rot="20419614">
              <a:off x="3293068" y="3580786"/>
              <a:ext cx="1248711" cy="484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0"/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 rot="869374" flipV="1">
              <a:off x="4418430" y="3637522"/>
              <a:ext cx="1248711" cy="494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0"/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 rot="21260314">
              <a:off x="5699424" y="3909492"/>
              <a:ext cx="1248711" cy="429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10"/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 rot="13614611">
              <a:off x="6317833" y="3167743"/>
              <a:ext cx="1099016" cy="490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10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 rot="19549655">
              <a:off x="6641129" y="2531078"/>
              <a:ext cx="767284" cy="341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10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 rot="21334040" flipV="1">
              <a:off x="7304661" y="2245613"/>
              <a:ext cx="767284" cy="383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8" name="Image 27" descr="student-with-backpack-from-side-view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322646" y="2228505"/>
            <a:ext cx="1394175" cy="1394175"/>
          </a:xfrm>
          <a:prstGeom prst="rect">
            <a:avLst/>
          </a:prstGeom>
        </p:spPr>
      </p:pic>
      <p:pic>
        <p:nvPicPr>
          <p:cNvPr id="30" name="Image 29" descr="computer-screen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14607" y="5411877"/>
            <a:ext cx="1096568" cy="1096568"/>
          </a:xfrm>
          <a:prstGeom prst="rect">
            <a:avLst/>
          </a:prstGeom>
        </p:spPr>
      </p:pic>
      <p:pic>
        <p:nvPicPr>
          <p:cNvPr id="31" name="Image 30" descr="footprint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0263" y="5616208"/>
            <a:ext cx="573051" cy="573051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1668064" y="5518954"/>
            <a:ext cx="2773495" cy="995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60"/>
              </a:lnSpc>
              <a:buClr>
                <a:schemeClr val="tx2"/>
              </a:buClr>
              <a:buSzPct val="143000"/>
            </a:pPr>
            <a:r>
              <a:rPr lang="fr-FR" b="1" dirty="0" smtClean="0"/>
              <a:t>Un outil numérique t’aide à conserver une trace de tes différents parcours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154435" y="5518954"/>
            <a:ext cx="2520102" cy="688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60"/>
              </a:lnSpc>
              <a:buClr>
                <a:schemeClr val="tx2"/>
              </a:buClr>
              <a:buSzPct val="143000"/>
            </a:pPr>
            <a:r>
              <a:rPr lang="fr-FR" b="1" dirty="0" smtClean="0"/>
              <a:t>Les parcours font partie de l’évaluation au DNB</a:t>
            </a:r>
          </a:p>
        </p:txBody>
      </p:sp>
      <p:pic>
        <p:nvPicPr>
          <p:cNvPr id="36" name="Image 35" descr="old-school.png"/>
          <p:cNvPicPr>
            <a:picLocks noChangeAspect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976902" y="2517720"/>
            <a:ext cx="1049616" cy="1049616"/>
          </a:xfrm>
          <a:prstGeom prst="rect">
            <a:avLst/>
          </a:prstGeom>
        </p:spPr>
      </p:pic>
      <p:pic>
        <p:nvPicPr>
          <p:cNvPr id="37" name="Image 36" descr="teaching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852121" y="5361428"/>
            <a:ext cx="1147017" cy="1147017"/>
          </a:xfrm>
          <a:prstGeom prst="rect">
            <a:avLst/>
          </a:prstGeom>
        </p:spPr>
      </p:pic>
      <p:pic>
        <p:nvPicPr>
          <p:cNvPr id="38" name="Image 37" descr="high-school.png"/>
          <p:cNvPicPr>
            <a:picLocks noChangeAspect="1"/>
          </p:cNvPicPr>
          <p:nvPr/>
        </p:nvPicPr>
        <p:blipFill>
          <a:blip r:embed="rId9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760024" y="3639614"/>
            <a:ext cx="1508120" cy="1508120"/>
          </a:xfrm>
          <a:prstGeom prst="rect">
            <a:avLst/>
          </a:prstGeom>
        </p:spPr>
      </p:pic>
      <p:pic>
        <p:nvPicPr>
          <p:cNvPr id="39" name="Image 38" descr="man-with-company.png"/>
          <p:cNvPicPr>
            <a:picLocks noChangeAspect="1"/>
          </p:cNvPicPr>
          <p:nvPr/>
        </p:nvPicPr>
        <p:blipFill>
          <a:blip r:embed="rId10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flipH="1">
            <a:off x="8268144" y="1558506"/>
            <a:ext cx="694049" cy="661172"/>
          </a:xfrm>
          <a:prstGeom prst="rect">
            <a:avLst/>
          </a:prstGeom>
        </p:spPr>
      </p:pic>
      <p:grpSp>
        <p:nvGrpSpPr>
          <p:cNvPr id="45" name="Grouper 44"/>
          <p:cNvGrpSpPr/>
          <p:nvPr/>
        </p:nvGrpSpPr>
        <p:grpSpPr>
          <a:xfrm>
            <a:off x="4986725" y="2219678"/>
            <a:ext cx="1012413" cy="1012413"/>
            <a:chOff x="3759200" y="2616200"/>
            <a:chExt cx="1619975" cy="1619975"/>
          </a:xfrm>
        </p:grpSpPr>
        <p:pic>
          <p:nvPicPr>
            <p:cNvPr id="43" name="Image 42" descr="urban-street-traffic-signal-of-stop-in-hexagon-on-a-pole.png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3759200" y="2616200"/>
              <a:ext cx="1619975" cy="1619975"/>
            </a:xfrm>
            <a:prstGeom prst="rect">
              <a:avLst/>
            </a:prstGeom>
          </p:spPr>
        </p:pic>
        <p:sp>
          <p:nvSpPr>
            <p:cNvPr id="44" name="ZoneTexte 43"/>
            <p:cNvSpPr txBox="1"/>
            <p:nvPr/>
          </p:nvSpPr>
          <p:spPr>
            <a:xfrm>
              <a:off x="4188080" y="2983515"/>
              <a:ext cx="808484" cy="4186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dirty="0" smtClean="0">
                  <a:solidFill>
                    <a:srgbClr val="FFFFFF"/>
                  </a:solidFill>
                </a:rPr>
                <a:t>D N B</a:t>
              </a:r>
              <a:endParaRPr lang="fr-FR" sz="10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7" name="Connecteur droit 46"/>
          <p:cNvCxnSpPr/>
          <p:nvPr/>
        </p:nvCxnSpPr>
        <p:spPr>
          <a:xfrm>
            <a:off x="5504537" y="3269515"/>
            <a:ext cx="227276" cy="437504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3189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88702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bg1"/>
                </a:solidFill>
                <a:latin typeface="Avenir Black"/>
                <a:cs typeface="Avenir Black"/>
              </a:rPr>
              <a:t>MON PARCOURS CITOYEN</a:t>
            </a:r>
            <a:endParaRPr lang="fr-FR" sz="3200" dirty="0">
              <a:solidFill>
                <a:schemeClr val="bg1"/>
              </a:solidFill>
              <a:latin typeface="Avenir Black"/>
              <a:cs typeface="Avenir Black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57200" y="1706918"/>
            <a:ext cx="2015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J’APPRENDS</a:t>
            </a:r>
            <a:endParaRPr lang="fr-FR" sz="28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3386661" y="1706917"/>
            <a:ext cx="2015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JE PRATIQUE</a:t>
            </a:r>
            <a:endParaRPr lang="fr-FR" sz="28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6570133" y="1706917"/>
            <a:ext cx="2286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JE RENCONTRE</a:t>
            </a:r>
            <a:endParaRPr lang="fr-FR" sz="28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015476" y="2438399"/>
            <a:ext cx="1812392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À exposer mon opinion dans un débat et à respecter celle des autres.</a:t>
            </a:r>
          </a:p>
          <a:p>
            <a:endParaRPr lang="fr-FR" sz="1400" dirty="0" smtClean="0"/>
          </a:p>
          <a:p>
            <a:endParaRPr lang="fr-FR" sz="1400" dirty="0"/>
          </a:p>
          <a:p>
            <a:r>
              <a:rPr lang="fr-FR" sz="1400" dirty="0" smtClean="0"/>
              <a:t>À respecter la loi dans une démocratie et les règles de vie en société.</a:t>
            </a:r>
          </a:p>
          <a:p>
            <a:endParaRPr lang="fr-FR" sz="1400" dirty="0" smtClean="0"/>
          </a:p>
          <a:p>
            <a:endParaRPr lang="fr-FR" sz="1400" dirty="0"/>
          </a:p>
          <a:p>
            <a:r>
              <a:rPr lang="fr-FR" sz="1400" dirty="0" smtClean="0"/>
              <a:t>À agir pour aider les autres.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671733" y="2404533"/>
            <a:ext cx="201506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D’autres personnes pour recevoir et échanger des informations, par exemple :</a:t>
            </a:r>
          </a:p>
          <a:p>
            <a:endParaRPr lang="fr-FR" sz="1400" dirty="0"/>
          </a:p>
          <a:p>
            <a:pPr marL="355600">
              <a:tabLst>
                <a:tab pos="439738" algn="l"/>
              </a:tabLst>
            </a:pPr>
            <a:r>
              <a:rPr lang="fr-FR" sz="1400" dirty="0" smtClean="0"/>
              <a:t>Un juge de tribunal</a:t>
            </a:r>
            <a:r>
              <a:rPr lang="is-IS" sz="1400" dirty="0" smtClean="0"/>
              <a:t>…</a:t>
            </a:r>
          </a:p>
          <a:p>
            <a:pPr marL="355600">
              <a:tabLst>
                <a:tab pos="439738" algn="l"/>
              </a:tabLst>
            </a:pPr>
            <a:endParaRPr lang="fr-FR" sz="1400" dirty="0" smtClean="0"/>
          </a:p>
          <a:p>
            <a:pPr marL="355600">
              <a:tabLst>
                <a:tab pos="439738" algn="l"/>
              </a:tabLst>
            </a:pPr>
            <a:endParaRPr lang="fr-FR" sz="1400" dirty="0" smtClean="0"/>
          </a:p>
          <a:p>
            <a:pPr marL="355600">
              <a:tabLst>
                <a:tab pos="439738" algn="l"/>
              </a:tabLst>
            </a:pPr>
            <a:endParaRPr lang="fr-FR" sz="1400" dirty="0"/>
          </a:p>
          <a:p>
            <a:pPr marL="355600">
              <a:tabLst>
                <a:tab pos="439738" algn="l"/>
              </a:tabLst>
            </a:pPr>
            <a:r>
              <a:rPr lang="fr-FR" sz="1400" dirty="0" smtClean="0"/>
              <a:t>Une élue locale</a:t>
            </a:r>
            <a:r>
              <a:rPr lang="is-IS" sz="1400" dirty="0" smtClean="0"/>
              <a:t>…</a:t>
            </a:r>
          </a:p>
          <a:p>
            <a:pPr marL="355600">
              <a:tabLst>
                <a:tab pos="439738" algn="l"/>
              </a:tabLst>
            </a:pPr>
            <a:endParaRPr lang="fr-FR" sz="1400" dirty="0" smtClean="0"/>
          </a:p>
          <a:p>
            <a:pPr marL="355600">
              <a:tabLst>
                <a:tab pos="439738" algn="l"/>
              </a:tabLst>
            </a:pPr>
            <a:endParaRPr lang="fr-FR" sz="1400" dirty="0" smtClean="0"/>
          </a:p>
          <a:p>
            <a:pPr marL="355600">
              <a:tabLst>
                <a:tab pos="439738" algn="l"/>
              </a:tabLst>
            </a:pPr>
            <a:endParaRPr lang="fr-FR" sz="1400" dirty="0"/>
          </a:p>
          <a:p>
            <a:pPr marL="355600">
              <a:tabLst>
                <a:tab pos="439738" algn="l"/>
              </a:tabLst>
            </a:pPr>
            <a:r>
              <a:rPr lang="fr-FR" sz="1400" dirty="0" smtClean="0"/>
              <a:t>Un bénévole dans une association</a:t>
            </a:r>
            <a:r>
              <a:rPr lang="is-IS" sz="1400" dirty="0" smtClean="0"/>
              <a:t>…</a:t>
            </a:r>
          </a:p>
          <a:p>
            <a:pPr marL="355600">
              <a:tabLst>
                <a:tab pos="439738" algn="l"/>
              </a:tabLst>
            </a:pPr>
            <a:endParaRPr lang="is-IS" sz="1400" dirty="0" smtClean="0"/>
          </a:p>
        </p:txBody>
      </p:sp>
      <p:sp>
        <p:nvSpPr>
          <p:cNvPr id="14" name="ZoneTexte 13"/>
          <p:cNvSpPr txBox="1"/>
          <p:nvPr/>
        </p:nvSpPr>
        <p:spPr>
          <a:xfrm>
            <a:off x="3640667" y="2421466"/>
            <a:ext cx="233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La recherche d’informations pour construire ma propre opinion.</a:t>
            </a:r>
          </a:p>
          <a:p>
            <a:endParaRPr lang="fr-FR" sz="1400" dirty="0"/>
          </a:p>
          <a:p>
            <a:r>
              <a:rPr lang="fr-FR" sz="1400" dirty="0" smtClean="0"/>
              <a:t>L’engagement dans mon collège comme délégué, éco-délégué ou membre d’une autre commission.</a:t>
            </a:r>
          </a:p>
          <a:p>
            <a:endParaRPr lang="fr-FR" sz="1400" dirty="0"/>
          </a:p>
          <a:p>
            <a:r>
              <a:rPr lang="fr-FR" sz="1400" dirty="0" smtClean="0"/>
              <a:t>L’engagement dans une association sportive ou culturelle dans mon collège ou à l’extérieur.</a:t>
            </a:r>
          </a:p>
          <a:p>
            <a:endParaRPr lang="fr-FR" sz="1400" dirty="0"/>
          </a:p>
          <a:p>
            <a:r>
              <a:rPr lang="fr-FR" sz="1400" dirty="0" smtClean="0"/>
              <a:t>Une action solidaire ou environnementale en proposant à mes camarades de participer.</a:t>
            </a:r>
          </a:p>
        </p:txBody>
      </p:sp>
      <p:pic>
        <p:nvPicPr>
          <p:cNvPr id="6" name="Image 5" descr="men-couple-sitting-on-a-table-talking-about-business.png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20660" y="2404533"/>
            <a:ext cx="760950" cy="760950"/>
          </a:xfrm>
          <a:prstGeom prst="rect">
            <a:avLst/>
          </a:prstGeom>
        </p:spPr>
      </p:pic>
      <p:pic>
        <p:nvPicPr>
          <p:cNvPr id="15" name="Image 14" descr="election-envelopes-and-box.png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4526" y="3786182"/>
            <a:ext cx="625483" cy="625483"/>
          </a:xfrm>
          <a:prstGeom prst="rect">
            <a:avLst/>
          </a:prstGeom>
        </p:spPr>
      </p:pic>
      <p:pic>
        <p:nvPicPr>
          <p:cNvPr id="16" name="Image 15" descr="man-lifting-an-old-man.png"/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86802" y="4979199"/>
            <a:ext cx="621743" cy="621743"/>
          </a:xfrm>
          <a:prstGeom prst="rect">
            <a:avLst/>
          </a:prstGeom>
        </p:spPr>
      </p:pic>
      <p:pic>
        <p:nvPicPr>
          <p:cNvPr id="17" name="Image 16" descr="desktop-computer-screen-with-magnifying-glass-and-list.png"/>
          <p:cNvPicPr>
            <a:picLocks noChangeAspect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068126" y="2457474"/>
            <a:ext cx="572541" cy="572541"/>
          </a:xfrm>
          <a:prstGeom prst="rect">
            <a:avLst/>
          </a:prstGeom>
        </p:spPr>
      </p:pic>
      <p:pic>
        <p:nvPicPr>
          <p:cNvPr id="18" name="Image 17" descr="leader-of-a-group-with-an-empty-speech-bubble.png"/>
          <p:cNvPicPr>
            <a:picLocks noChangeAspect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006187" y="3472391"/>
            <a:ext cx="634480" cy="634480"/>
          </a:xfrm>
          <a:prstGeom prst="rect">
            <a:avLst/>
          </a:prstGeom>
        </p:spPr>
      </p:pic>
      <p:pic>
        <p:nvPicPr>
          <p:cNvPr id="19" name="Image 18" descr="player-jamming.png"/>
          <p:cNvPicPr>
            <a:picLocks noChangeAspect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006187" y="4524474"/>
            <a:ext cx="619653" cy="725679"/>
          </a:xfrm>
          <a:prstGeom prst="rect">
            <a:avLst/>
          </a:prstGeom>
        </p:spPr>
      </p:pic>
      <p:pic>
        <p:nvPicPr>
          <p:cNvPr id="20" name="Image 19" descr="earth-between-hands.png"/>
          <p:cNvPicPr>
            <a:picLocks noChangeAspect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006187" y="5503333"/>
            <a:ext cx="544436" cy="544436"/>
          </a:xfrm>
          <a:prstGeom prst="rect">
            <a:avLst/>
          </a:prstGeom>
        </p:spPr>
      </p:pic>
      <p:pic>
        <p:nvPicPr>
          <p:cNvPr id="21" name="Image 20" descr="law-scales.png"/>
          <p:cNvPicPr>
            <a:picLocks noChangeAspect="1"/>
          </p:cNvPicPr>
          <p:nvPr/>
        </p:nvPicPr>
        <p:blipFill>
          <a:blip r:embed="rId9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502248" y="3270304"/>
            <a:ext cx="473170" cy="473170"/>
          </a:xfrm>
          <a:prstGeom prst="rect">
            <a:avLst/>
          </a:prstGeom>
        </p:spPr>
      </p:pic>
      <p:pic>
        <p:nvPicPr>
          <p:cNvPr id="22" name="Image 21" descr="female-silhouette-talking.png"/>
          <p:cNvPicPr>
            <a:picLocks noChangeAspect="1"/>
          </p:cNvPicPr>
          <p:nvPr/>
        </p:nvPicPr>
        <p:blipFill>
          <a:blip r:embed="rId10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502247" y="4157670"/>
            <a:ext cx="532864" cy="532864"/>
          </a:xfrm>
          <a:prstGeom prst="rect">
            <a:avLst/>
          </a:prstGeom>
        </p:spPr>
      </p:pic>
      <p:pic>
        <p:nvPicPr>
          <p:cNvPr id="23" name="Image 22" descr="chil-hand-on-the-hand-of-an-adult.png"/>
          <p:cNvPicPr>
            <a:picLocks noChangeAspect="1"/>
          </p:cNvPicPr>
          <p:nvPr/>
        </p:nvPicPr>
        <p:blipFill>
          <a:blip r:embed="rId11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434514" y="5172983"/>
            <a:ext cx="508153" cy="508153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1982659" y="921600"/>
            <a:ext cx="518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rgbClr val="FFFFFF"/>
                </a:solidFill>
              </a:rPr>
              <a:t>P</a:t>
            </a:r>
            <a:r>
              <a:rPr lang="fr-FR" b="1" dirty="0" smtClean="0">
                <a:solidFill>
                  <a:srgbClr val="FFFFFF"/>
                </a:solidFill>
              </a:rPr>
              <a:t>our devenir un citoyen libre, éclairé et responsable</a:t>
            </a:r>
            <a:endParaRPr lang="fr-FR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880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88702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bg1"/>
                </a:solidFill>
                <a:latin typeface="Avenir Black"/>
                <a:cs typeface="Avenir Black"/>
              </a:rPr>
              <a:t>MON PARCOURS AVENIR</a:t>
            </a:r>
            <a:endParaRPr lang="fr-FR" sz="3200" dirty="0">
              <a:solidFill>
                <a:schemeClr val="bg1"/>
              </a:solidFill>
              <a:latin typeface="Avenir Black"/>
              <a:cs typeface="Avenir Black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57200" y="1706918"/>
            <a:ext cx="2015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J’APPRENDS</a:t>
            </a:r>
            <a:endParaRPr lang="fr-FR" sz="28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3555995" y="1706917"/>
            <a:ext cx="2015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JE PRATIQUE</a:t>
            </a:r>
            <a:endParaRPr lang="fr-FR" sz="28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6570133" y="1706917"/>
            <a:ext cx="2286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JE RENCONTRE</a:t>
            </a:r>
            <a:endParaRPr lang="fr-FR" sz="28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015476" y="2438399"/>
            <a:ext cx="181239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À découvrir le monde économique et professionnel.</a:t>
            </a:r>
          </a:p>
          <a:p>
            <a:endParaRPr lang="fr-FR" sz="1400" dirty="0" smtClean="0"/>
          </a:p>
          <a:p>
            <a:endParaRPr lang="fr-FR" sz="1400" dirty="0"/>
          </a:p>
          <a:p>
            <a:endParaRPr lang="fr-FR" sz="1400" dirty="0"/>
          </a:p>
          <a:p>
            <a:r>
              <a:rPr lang="fr-FR" sz="1400" dirty="0" smtClean="0"/>
              <a:t>À développer mon sens de l’engagement et de l’initiative.</a:t>
            </a:r>
          </a:p>
          <a:p>
            <a:endParaRPr lang="fr-FR" sz="1400" dirty="0" smtClean="0"/>
          </a:p>
          <a:p>
            <a:endParaRPr lang="fr-FR" sz="1400" dirty="0"/>
          </a:p>
          <a:p>
            <a:endParaRPr lang="fr-FR" sz="1400" dirty="0"/>
          </a:p>
          <a:p>
            <a:r>
              <a:rPr lang="fr-FR" sz="1400" dirty="0" smtClean="0"/>
              <a:t>À élaborer mon projet d’orientation scolaire et professionnelle.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183513" y="2404533"/>
            <a:ext cx="18080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Des professionnels au collège (parents d’élèves ou non).</a:t>
            </a:r>
          </a:p>
          <a:p>
            <a:endParaRPr lang="fr-FR" sz="1400" dirty="0" smtClean="0"/>
          </a:p>
          <a:p>
            <a:endParaRPr lang="fr-FR" sz="1400" dirty="0" smtClean="0"/>
          </a:p>
          <a:p>
            <a:endParaRPr lang="fr-FR" sz="1400" dirty="0"/>
          </a:p>
          <a:p>
            <a:pPr>
              <a:tabLst>
                <a:tab pos="439738" algn="l"/>
              </a:tabLst>
            </a:pPr>
            <a:r>
              <a:rPr lang="is-IS" sz="1400" dirty="0" smtClean="0"/>
              <a:t>Des professeurs, des élèves, des étudiants lors de forums de l’orientation.</a:t>
            </a:r>
          </a:p>
          <a:p>
            <a:pPr>
              <a:tabLst>
                <a:tab pos="439738" algn="l"/>
              </a:tabLst>
            </a:pPr>
            <a:endParaRPr lang="is-IS" sz="1400" dirty="0"/>
          </a:p>
          <a:p>
            <a:pPr>
              <a:tabLst>
                <a:tab pos="439738" algn="l"/>
              </a:tabLst>
            </a:pPr>
            <a:endParaRPr lang="is-IS" sz="1400" dirty="0" smtClean="0"/>
          </a:p>
          <a:p>
            <a:pPr>
              <a:tabLst>
                <a:tab pos="439738" algn="l"/>
              </a:tabLst>
            </a:pPr>
            <a:endParaRPr lang="is-IS" sz="1400" dirty="0"/>
          </a:p>
          <a:p>
            <a:pPr>
              <a:tabLst>
                <a:tab pos="439738" algn="l"/>
              </a:tabLst>
            </a:pPr>
            <a:r>
              <a:rPr lang="is-IS" sz="1400" dirty="0" smtClean="0"/>
              <a:t>Des professionnels lors de visites d’entreprise : artisan, PME, grande entreprise...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097865" y="2421466"/>
            <a:ext cx="2144511" cy="4401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Dans le cadre de stages en lycée,  en entreprise, en association...</a:t>
            </a:r>
          </a:p>
          <a:p>
            <a:endParaRPr lang="fr-FR" sz="1400" dirty="0"/>
          </a:p>
          <a:p>
            <a:endParaRPr lang="fr-FR" sz="1400" dirty="0" smtClean="0"/>
          </a:p>
          <a:p>
            <a:r>
              <a:rPr lang="fr-FR" sz="1400" dirty="0" smtClean="0"/>
              <a:t>En m’investissant dans un projet de mini-entreprise.</a:t>
            </a:r>
          </a:p>
          <a:p>
            <a:endParaRPr lang="fr-FR" sz="1400" dirty="0"/>
          </a:p>
          <a:p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En participant à des challenges et concours.</a:t>
            </a:r>
          </a:p>
          <a:p>
            <a:endParaRPr lang="fr-FR" sz="1400" dirty="0"/>
          </a:p>
          <a:p>
            <a:endParaRPr lang="fr-FR" sz="1400" dirty="0" smtClean="0"/>
          </a:p>
          <a:p>
            <a:r>
              <a:rPr lang="fr-FR" sz="1400" dirty="0" smtClean="0"/>
              <a:t>En organisant une exposition ou un reportage sur le monde économique, professionnel </a:t>
            </a:r>
            <a:r>
              <a:rPr lang="fr-FR" sz="1400" dirty="0"/>
              <a:t> </a:t>
            </a:r>
            <a:r>
              <a:rPr lang="fr-FR" sz="1400" dirty="0" smtClean="0"/>
              <a:t>: entreprise, métier, formation</a:t>
            </a:r>
            <a:r>
              <a:rPr lang="is-IS" sz="1400" dirty="0" smtClean="0"/>
              <a:t>…</a:t>
            </a:r>
          </a:p>
          <a:p>
            <a:endParaRPr lang="is-IS" sz="1400" dirty="0"/>
          </a:p>
        </p:txBody>
      </p:sp>
      <p:pic>
        <p:nvPicPr>
          <p:cNvPr id="4" name="Image 3" descr="compass.png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77207" y="5576381"/>
            <a:ext cx="372009" cy="372009"/>
          </a:xfrm>
          <a:prstGeom prst="rect">
            <a:avLst/>
          </a:prstGeom>
        </p:spPr>
      </p:pic>
      <p:pic>
        <p:nvPicPr>
          <p:cNvPr id="5" name="Image 4" descr="path-selection.png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03200" y="4899310"/>
            <a:ext cx="863076" cy="863076"/>
          </a:xfrm>
          <a:prstGeom prst="rect">
            <a:avLst/>
          </a:prstGeom>
        </p:spPr>
      </p:pic>
      <p:pic>
        <p:nvPicPr>
          <p:cNvPr id="7" name="Image 6" descr="businessman-jumping-an-obstacle.png"/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flipH="1">
            <a:off x="76440" y="3606798"/>
            <a:ext cx="938773" cy="940711"/>
          </a:xfrm>
          <a:prstGeom prst="rect">
            <a:avLst/>
          </a:prstGeom>
        </p:spPr>
      </p:pic>
      <p:pic>
        <p:nvPicPr>
          <p:cNvPr id="8" name="Image 7" descr="eye.png"/>
          <p:cNvPicPr>
            <a:picLocks noChangeAspect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20133" y="2438399"/>
            <a:ext cx="711074" cy="711074"/>
          </a:xfrm>
          <a:prstGeom prst="rect">
            <a:avLst/>
          </a:prstGeom>
        </p:spPr>
      </p:pic>
      <p:pic>
        <p:nvPicPr>
          <p:cNvPr id="9" name="Image 8" descr="work-parteners.png"/>
          <p:cNvPicPr>
            <a:picLocks noChangeAspect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335861" y="2421466"/>
            <a:ext cx="694267" cy="694267"/>
          </a:xfrm>
          <a:prstGeom prst="rect">
            <a:avLst/>
          </a:prstGeom>
        </p:spPr>
      </p:pic>
      <p:pic>
        <p:nvPicPr>
          <p:cNvPr id="24" name="Image 23" descr="games-podium-with-trophy-for-number-one.png"/>
          <p:cNvPicPr>
            <a:picLocks noChangeAspect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325585" y="4416048"/>
            <a:ext cx="704543" cy="704543"/>
          </a:xfrm>
          <a:prstGeom prst="rect">
            <a:avLst/>
          </a:prstGeom>
        </p:spPr>
      </p:pic>
      <p:pic>
        <p:nvPicPr>
          <p:cNvPr id="25" name="Image 24" descr="movie-player.png"/>
          <p:cNvPicPr>
            <a:picLocks noChangeAspect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408968" y="5452065"/>
            <a:ext cx="553432" cy="553432"/>
          </a:xfrm>
          <a:prstGeom prst="rect">
            <a:avLst/>
          </a:prstGeom>
        </p:spPr>
      </p:pic>
      <p:pic>
        <p:nvPicPr>
          <p:cNvPr id="27" name="Image 26" descr="businessmen.png"/>
          <p:cNvPicPr>
            <a:picLocks noChangeAspect="1"/>
          </p:cNvPicPr>
          <p:nvPr/>
        </p:nvPicPr>
        <p:blipFill>
          <a:blip r:embed="rId9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287187" y="3332259"/>
            <a:ext cx="795867" cy="795867"/>
          </a:xfrm>
          <a:prstGeom prst="rect">
            <a:avLst/>
          </a:prstGeom>
        </p:spPr>
      </p:pic>
      <p:pic>
        <p:nvPicPr>
          <p:cNvPr id="28" name="Image 27" descr="class-hand-drawn-persons-group.png"/>
          <p:cNvPicPr>
            <a:picLocks noChangeAspect="1"/>
          </p:cNvPicPr>
          <p:nvPr/>
        </p:nvPicPr>
        <p:blipFill>
          <a:blip r:embed="rId10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434666" y="2438399"/>
            <a:ext cx="617975" cy="617975"/>
          </a:xfrm>
          <a:prstGeom prst="rect">
            <a:avLst/>
          </a:prstGeom>
        </p:spPr>
      </p:pic>
      <p:grpSp>
        <p:nvGrpSpPr>
          <p:cNvPr id="32" name="Grouper 31"/>
          <p:cNvGrpSpPr/>
          <p:nvPr/>
        </p:nvGrpSpPr>
        <p:grpSpPr>
          <a:xfrm>
            <a:off x="6362035" y="3780833"/>
            <a:ext cx="787612" cy="787612"/>
            <a:chOff x="6299200" y="3589978"/>
            <a:chExt cx="914604" cy="914604"/>
          </a:xfrm>
        </p:grpSpPr>
        <p:pic>
          <p:nvPicPr>
            <p:cNvPr id="30" name="Image 29" descr="compass.png"/>
            <p:cNvPicPr>
              <a:picLocks noChangeAspect="1"/>
            </p:cNvPicPr>
            <p:nvPr/>
          </p:nvPicPr>
          <p:blipFill>
            <a:blip r:embed="rId11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726211" y="3589978"/>
              <a:ext cx="326430" cy="326430"/>
            </a:xfrm>
            <a:prstGeom prst="rect">
              <a:avLst/>
            </a:prstGeom>
          </p:spPr>
        </p:pic>
        <p:pic>
          <p:nvPicPr>
            <p:cNvPr id="31" name="Image 30" descr="bald-professors-talking.png"/>
            <p:cNvPicPr>
              <a:picLocks noChangeAspect="1"/>
            </p:cNvPicPr>
            <p:nvPr/>
          </p:nvPicPr>
          <p:blipFill>
            <a:blip r:embed="rId1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299200" y="3589978"/>
              <a:ext cx="914604" cy="914604"/>
            </a:xfrm>
            <a:prstGeom prst="rect">
              <a:avLst/>
            </a:prstGeom>
          </p:spPr>
        </p:pic>
      </p:grpSp>
      <p:pic>
        <p:nvPicPr>
          <p:cNvPr id="33" name="Image 32" descr="photographer-with-cap-and-glasses.png"/>
          <p:cNvPicPr>
            <a:picLocks noChangeAspect="1"/>
          </p:cNvPicPr>
          <p:nvPr/>
        </p:nvPicPr>
        <p:blipFill>
          <a:blip r:embed="rId1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440382" y="5205256"/>
            <a:ext cx="743131" cy="743131"/>
          </a:xfrm>
          <a:prstGeom prst="rect">
            <a:avLst/>
          </a:prstGeom>
        </p:spPr>
      </p:pic>
      <p:sp>
        <p:nvSpPr>
          <p:cNvPr id="35" name="ZoneTexte 34"/>
          <p:cNvSpPr txBox="1"/>
          <p:nvPr/>
        </p:nvSpPr>
        <p:spPr>
          <a:xfrm>
            <a:off x="457200" y="917601"/>
            <a:ext cx="811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FF"/>
                </a:solidFill>
              </a:rPr>
              <a:t>P</a:t>
            </a:r>
            <a:r>
              <a:rPr lang="fr-FR" b="1" dirty="0" smtClean="0">
                <a:solidFill>
                  <a:srgbClr val="FFFFFF"/>
                </a:solidFill>
              </a:rPr>
              <a:t>our préparer ma vie professionnelle future et construire mon projet d’orientation</a:t>
            </a:r>
            <a:endParaRPr lang="fr-FR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34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88702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bg1"/>
                </a:solidFill>
                <a:latin typeface="Avenir Black"/>
                <a:cs typeface="Avenir Black"/>
              </a:rPr>
              <a:t>MON PARCOURS D’ÉDUCATION ARTISTIQUE ET CULTURELLE</a:t>
            </a:r>
            <a:endParaRPr lang="fr-FR" sz="2800" dirty="0">
              <a:solidFill>
                <a:schemeClr val="bg1"/>
              </a:solidFill>
              <a:latin typeface="Avenir Black"/>
              <a:cs typeface="Avenir Black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57200" y="1706918"/>
            <a:ext cx="2015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J’APPRENDS</a:t>
            </a:r>
            <a:endParaRPr lang="fr-FR" sz="28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3555995" y="1706917"/>
            <a:ext cx="2015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JE PRATIQUE</a:t>
            </a:r>
            <a:endParaRPr lang="fr-FR" sz="28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6570133" y="1706917"/>
            <a:ext cx="2286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JE RENCONTRE</a:t>
            </a:r>
            <a:endParaRPr lang="fr-FR" sz="28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015476" y="2438399"/>
            <a:ext cx="181239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À connaître les grands domaines des arts du passé et d’aujourd’hui.</a:t>
            </a:r>
          </a:p>
          <a:p>
            <a:endParaRPr lang="fr-FR" sz="1400" dirty="0" smtClean="0"/>
          </a:p>
          <a:p>
            <a:endParaRPr lang="fr-FR" sz="1400" dirty="0"/>
          </a:p>
          <a:p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À situer les œuvres dans le temps. </a:t>
            </a:r>
          </a:p>
          <a:p>
            <a:endParaRPr lang="fr-FR" sz="1400" dirty="0"/>
          </a:p>
          <a:p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À mettre les œuvres  en relation.</a:t>
            </a:r>
          </a:p>
          <a:p>
            <a:endParaRPr lang="fr-FR" sz="1400" dirty="0" smtClean="0"/>
          </a:p>
          <a:p>
            <a:endParaRPr lang="fr-FR" sz="1400" dirty="0" smtClean="0"/>
          </a:p>
          <a:p>
            <a:endParaRPr lang="fr-FR" sz="1400" dirty="0"/>
          </a:p>
          <a:p>
            <a:endParaRPr lang="fr-FR" sz="1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007202" y="2404533"/>
            <a:ext cx="213679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Des œuvres d’art visuel, musical, théâtral, chorégraphique, cinématographique.</a:t>
            </a:r>
          </a:p>
          <a:p>
            <a:endParaRPr lang="fr-FR" sz="1400" dirty="0" smtClean="0"/>
          </a:p>
          <a:p>
            <a:endParaRPr lang="fr-FR" sz="1400" dirty="0"/>
          </a:p>
          <a:p>
            <a:r>
              <a:rPr lang="fr-FR" sz="1400" dirty="0" smtClean="0"/>
              <a:t>Des artistes, des professionnels du monde de la culture : technicien, éditeur, critique, metteur en scène, conservateur de musée, chorégraphe, chef d’orchestre</a:t>
            </a:r>
            <a:r>
              <a:rPr lang="is-IS" sz="1400" dirty="0" smtClean="0"/>
              <a:t>…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939106" y="2421466"/>
            <a:ext cx="220133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Différentes formes et techniques d’expression artistique.</a:t>
            </a:r>
          </a:p>
          <a:p>
            <a:endParaRPr lang="fr-FR" sz="1400" dirty="0" smtClean="0"/>
          </a:p>
          <a:p>
            <a:endParaRPr lang="fr-FR" sz="1400" dirty="0"/>
          </a:p>
          <a:p>
            <a:r>
              <a:rPr lang="fr-FR" sz="1400" dirty="0" smtClean="0"/>
              <a:t>Pour développer ma créativité et mon sens de l’initiative.</a:t>
            </a:r>
          </a:p>
          <a:p>
            <a:endParaRPr lang="fr-FR" sz="1400" dirty="0"/>
          </a:p>
          <a:p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Le travail individuel ou collectif dans le cadre d’un projet.</a:t>
            </a:r>
          </a:p>
          <a:p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L’expression orale pour expliquer mon projet aux autres.</a:t>
            </a:r>
          </a:p>
          <a:p>
            <a:endParaRPr lang="is-IS" sz="1400" dirty="0" smtClean="0"/>
          </a:p>
          <a:p>
            <a:endParaRPr lang="is-IS" sz="1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457200" y="917600"/>
            <a:ext cx="831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FF"/>
                </a:solidFill>
              </a:rPr>
              <a:t>Pour le plaisir de découvrir des œuvres d’art, échanger, partager mes émotions avec d’autres, connaître de nouveaux lieux et de nouveaux métiers</a:t>
            </a:r>
            <a:endParaRPr lang="fr-FR" b="1" dirty="0">
              <a:solidFill>
                <a:srgbClr val="FFFFFF"/>
              </a:solidFill>
            </a:endParaRPr>
          </a:p>
        </p:txBody>
      </p:sp>
      <p:pic>
        <p:nvPicPr>
          <p:cNvPr id="6" name="Image 5" descr="paint-framed.png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8291" y="2336798"/>
            <a:ext cx="777817" cy="777817"/>
          </a:xfrm>
          <a:prstGeom prst="rect">
            <a:avLst/>
          </a:prstGeom>
        </p:spPr>
      </p:pic>
      <p:pic>
        <p:nvPicPr>
          <p:cNvPr id="15" name="Image 14" descr="street-art.png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48323" y="3208979"/>
            <a:ext cx="567154" cy="567154"/>
          </a:xfrm>
          <a:prstGeom prst="rect">
            <a:avLst/>
          </a:prstGeom>
        </p:spPr>
      </p:pic>
      <p:pic>
        <p:nvPicPr>
          <p:cNvPr id="16" name="Image 15" descr="professor-in-history-class-pointing-year-1874-on-whiteboard.png"/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89296" y="4212166"/>
            <a:ext cx="613833" cy="613833"/>
          </a:xfrm>
          <a:prstGeom prst="rect">
            <a:avLst/>
          </a:prstGeom>
        </p:spPr>
      </p:pic>
      <p:pic>
        <p:nvPicPr>
          <p:cNvPr id="17" name="Image 16" descr="relation-diagram.png"/>
          <p:cNvPicPr>
            <a:picLocks noChangeAspect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18336" y="5305679"/>
            <a:ext cx="684793" cy="684793"/>
          </a:xfrm>
          <a:prstGeom prst="rect">
            <a:avLst/>
          </a:prstGeom>
        </p:spPr>
      </p:pic>
      <p:pic>
        <p:nvPicPr>
          <p:cNvPr id="18" name="Image 17" descr="musician.png"/>
          <p:cNvPicPr>
            <a:picLocks noChangeAspect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157343" y="3653273"/>
            <a:ext cx="823429" cy="823429"/>
          </a:xfrm>
          <a:prstGeom prst="rect">
            <a:avLst/>
          </a:prstGeom>
        </p:spPr>
      </p:pic>
      <p:grpSp>
        <p:nvGrpSpPr>
          <p:cNvPr id="22" name="Grouper 21"/>
          <p:cNvGrpSpPr/>
          <p:nvPr/>
        </p:nvGrpSpPr>
        <p:grpSpPr>
          <a:xfrm>
            <a:off x="3096710" y="5646390"/>
            <a:ext cx="771836" cy="907066"/>
            <a:chOff x="3275231" y="4949001"/>
            <a:chExt cx="771836" cy="907066"/>
          </a:xfrm>
        </p:grpSpPr>
        <p:pic>
          <p:nvPicPr>
            <p:cNvPr id="20" name="Image 19" descr="architect-with-building-project.png"/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3275231" y="5084232"/>
              <a:ext cx="771835" cy="771835"/>
            </a:xfrm>
            <a:prstGeom prst="rect">
              <a:avLst/>
            </a:prstGeom>
          </p:spPr>
        </p:pic>
        <p:pic>
          <p:nvPicPr>
            <p:cNvPr id="21" name="Image 20" descr="bubble-speech.png"/>
            <p:cNvPicPr>
              <a:picLocks noChangeAspect="1"/>
            </p:cNvPicPr>
            <p:nvPr/>
          </p:nvPicPr>
          <p:blipFill>
            <a:blip r:embed="rId8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3776603" y="4949001"/>
              <a:ext cx="270464" cy="270464"/>
            </a:xfrm>
            <a:prstGeom prst="rect">
              <a:avLst/>
            </a:prstGeom>
          </p:spPr>
        </p:pic>
      </p:grpSp>
      <p:pic>
        <p:nvPicPr>
          <p:cNvPr id="23" name="Image 22" descr="theatre-masks.png"/>
          <p:cNvPicPr>
            <a:picLocks noChangeAspect="1"/>
          </p:cNvPicPr>
          <p:nvPr/>
        </p:nvPicPr>
        <p:blipFill>
          <a:blip r:embed="rId9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323173" y="2421466"/>
            <a:ext cx="560549" cy="560549"/>
          </a:xfrm>
          <a:prstGeom prst="rect">
            <a:avLst/>
          </a:prstGeom>
        </p:spPr>
      </p:pic>
      <p:pic>
        <p:nvPicPr>
          <p:cNvPr id="26" name="Image 25" descr="elegant-director.png"/>
          <p:cNvPicPr>
            <a:picLocks noChangeAspect="1"/>
          </p:cNvPicPr>
          <p:nvPr/>
        </p:nvPicPr>
        <p:blipFill>
          <a:blip r:embed="rId10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202570" y="3776133"/>
            <a:ext cx="869901" cy="869901"/>
          </a:xfrm>
          <a:prstGeom prst="rect">
            <a:avLst/>
          </a:prstGeom>
        </p:spPr>
      </p:pic>
      <p:grpSp>
        <p:nvGrpSpPr>
          <p:cNvPr id="38" name="Grouper 37"/>
          <p:cNvGrpSpPr/>
          <p:nvPr/>
        </p:nvGrpSpPr>
        <p:grpSpPr>
          <a:xfrm>
            <a:off x="2877312" y="4789282"/>
            <a:ext cx="1035728" cy="588157"/>
            <a:chOff x="3225163" y="4789282"/>
            <a:chExt cx="1035728" cy="588157"/>
          </a:xfrm>
        </p:grpSpPr>
        <p:pic>
          <p:nvPicPr>
            <p:cNvPr id="29" name="Image 28" descr="breakdancer.png"/>
            <p:cNvPicPr>
              <a:picLocks noChangeAspect="1"/>
            </p:cNvPicPr>
            <p:nvPr/>
          </p:nvPicPr>
          <p:blipFill>
            <a:blip r:embed="rId11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3225163" y="4825999"/>
              <a:ext cx="551440" cy="551440"/>
            </a:xfrm>
            <a:prstGeom prst="rect">
              <a:avLst/>
            </a:prstGeom>
          </p:spPr>
        </p:pic>
        <p:pic>
          <p:nvPicPr>
            <p:cNvPr id="36" name="Image 35" descr="dancer-balance-posture-on-one-leg.png"/>
            <p:cNvPicPr>
              <a:picLocks noChangeAspect="1"/>
            </p:cNvPicPr>
            <p:nvPr/>
          </p:nvPicPr>
          <p:blipFill>
            <a:blip r:embed="rId1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3672734" y="4789282"/>
              <a:ext cx="588157" cy="588157"/>
            </a:xfrm>
            <a:prstGeom prst="rect">
              <a:avLst/>
            </a:prstGeom>
          </p:spPr>
        </p:pic>
        <p:pic>
          <p:nvPicPr>
            <p:cNvPr id="37" name="Image 36" descr="musical-notes-symbols.png"/>
            <p:cNvPicPr>
              <a:picLocks noChangeAspect="1"/>
            </p:cNvPicPr>
            <p:nvPr/>
          </p:nvPicPr>
          <p:blipFill>
            <a:blip r:embed="rId1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3609234" y="5050143"/>
              <a:ext cx="221463" cy="221463"/>
            </a:xfrm>
            <a:prstGeom prst="rect">
              <a:avLst/>
            </a:prstGeom>
          </p:spPr>
        </p:pic>
      </p:grpSp>
      <p:pic>
        <p:nvPicPr>
          <p:cNvPr id="39" name="Image 38" descr="painter.png"/>
          <p:cNvPicPr>
            <a:picLocks noChangeAspect="1"/>
          </p:cNvPicPr>
          <p:nvPr/>
        </p:nvPicPr>
        <p:blipFill>
          <a:blip r:embed="rId1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159778" y="2512432"/>
            <a:ext cx="660075" cy="66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576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MON PARCOURS DE SANTÉ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57200" y="1706918"/>
            <a:ext cx="2015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J’APPRENDS</a:t>
            </a:r>
            <a:endParaRPr lang="fr-FR" sz="28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3555995" y="1706917"/>
            <a:ext cx="2015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JE PRATIQUE</a:t>
            </a:r>
            <a:endParaRPr lang="fr-FR" sz="28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6570133" y="1706917"/>
            <a:ext cx="2286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JE RENCONTRE</a:t>
            </a:r>
            <a:endParaRPr lang="fr-FR" sz="28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457200" y="917601"/>
            <a:ext cx="7335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FFFF"/>
                </a:solidFill>
              </a:rPr>
              <a:t>		Pour le plaisir de me sentir bien dans mon collège et dans ma vie </a:t>
            </a:r>
            <a:endParaRPr lang="fr-FR" b="1" dirty="0">
              <a:solidFill>
                <a:srgbClr val="FFFFFF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91350" y="2550642"/>
            <a:ext cx="2330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À  connaître et comprendre ce qui est bon pour ma santé.</a:t>
            </a:r>
            <a:endParaRPr lang="fr-FR" sz="1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768071" y="3404844"/>
            <a:ext cx="23216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À identifier les personnes-ressources dans mon environnement proche pour  m’écouter, me conseiller, m'aider.</a:t>
            </a:r>
            <a:endParaRPr lang="fr-FR" sz="1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4045075" y="2586641"/>
            <a:ext cx="20150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Je participe à des actions d’information,  de prévention et aux dépistages qui me sont proposés. </a:t>
            </a:r>
            <a:endParaRPr lang="fr-FR" sz="1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3983619" y="5328447"/>
            <a:ext cx="20765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Je m’engage dans les projets du CESC et/ou du CVC.</a:t>
            </a:r>
            <a:endParaRPr lang="fr-FR" sz="14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996223" y="2586641"/>
            <a:ext cx="19989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Des professionnels de la santé : infirmier(e), médecin, pharmacien, assistant(e) social(e), psychologue…</a:t>
            </a:r>
            <a:endParaRPr lang="fr-FR" sz="14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996223" y="4097341"/>
            <a:ext cx="1998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Des membres d’associations qui agissent dans le domaine de la santé : ELAE, Virades de l‘espoir, Téléthon, </a:t>
            </a:r>
            <a:r>
              <a:rPr lang="fr-FR" sz="1400" dirty="0" err="1" smtClean="0"/>
              <a:t>Odyssea</a:t>
            </a:r>
            <a:r>
              <a:rPr lang="fr-FR" sz="1400" dirty="0" smtClean="0"/>
              <a:t>…</a:t>
            </a:r>
            <a:endParaRPr lang="fr-FR" sz="1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68071" y="5436169"/>
            <a:ext cx="2321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 pratiquer les gestes qui sauvent.</a:t>
            </a:r>
            <a:endParaRPr lang="fr-FR" sz="1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891350" y="4754733"/>
            <a:ext cx="1887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 respecter la santé des autres.</a:t>
            </a:r>
            <a:endParaRPr lang="fr-FR" sz="1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3983619" y="4385401"/>
            <a:ext cx="20765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J’adopte des comportements bénéfiques à ma santé.</a:t>
            </a:r>
            <a:endParaRPr lang="fr-FR" sz="1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3983619" y="3862181"/>
            <a:ext cx="1871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Je m’informe grâce au </a:t>
            </a:r>
            <a:r>
              <a:rPr lang="fr-FR" sz="1400" dirty="0" err="1" smtClean="0"/>
              <a:t>Pass</a:t>
            </a:r>
            <a:r>
              <a:rPr lang="fr-FR" sz="1400" dirty="0" smtClean="0"/>
              <a:t> Santé Jeunes.</a:t>
            </a:r>
            <a:endParaRPr lang="fr-FR" sz="1400" dirty="0"/>
          </a:p>
        </p:txBody>
      </p:sp>
      <p:pic>
        <p:nvPicPr>
          <p:cNvPr id="5122" name="Picture 2" descr="Afficher l'image d'orig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165" y="3876600"/>
            <a:ext cx="539177" cy="508801"/>
          </a:xfrm>
          <a:prstGeom prst="rect">
            <a:avLst/>
          </a:prstGeom>
          <a:noFill/>
        </p:spPr>
      </p:pic>
      <p:pic>
        <p:nvPicPr>
          <p:cNvPr id="27" name="Image 26" descr="patient-with-bandages-and-a-doct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804" y="4729246"/>
            <a:ext cx="545546" cy="545546"/>
          </a:xfrm>
          <a:prstGeom prst="rect">
            <a:avLst/>
          </a:prstGeom>
        </p:spPr>
      </p:pic>
      <p:pic>
        <p:nvPicPr>
          <p:cNvPr id="28" name="Image 27" descr="peopl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49" y="5348418"/>
            <a:ext cx="698722" cy="698722"/>
          </a:xfrm>
          <a:prstGeom prst="rect">
            <a:avLst/>
          </a:prstGeom>
        </p:spPr>
      </p:pic>
      <p:pic>
        <p:nvPicPr>
          <p:cNvPr id="29" name="Image 28" descr="people-2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47303" y="2807072"/>
            <a:ext cx="597772" cy="597772"/>
          </a:xfrm>
          <a:prstGeom prst="rect">
            <a:avLst/>
          </a:prstGeom>
        </p:spPr>
      </p:pic>
      <p:pic>
        <p:nvPicPr>
          <p:cNvPr id="30" name="Image 29" descr="protest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7113" y="4355899"/>
            <a:ext cx="797667" cy="797667"/>
          </a:xfrm>
          <a:prstGeom prst="rect">
            <a:avLst/>
          </a:prstGeom>
        </p:spPr>
      </p:pic>
      <p:pic>
        <p:nvPicPr>
          <p:cNvPr id="31" name="Image 30" descr="medical-doctor-man-standing-with-a-stethoscope-hanging-of-his-neck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6451" y="2812252"/>
            <a:ext cx="718329" cy="718329"/>
          </a:xfrm>
          <a:prstGeom prst="rect">
            <a:avLst/>
          </a:prstGeom>
        </p:spPr>
      </p:pic>
      <p:pic>
        <p:nvPicPr>
          <p:cNvPr id="32" name="Image 31" descr="fruit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6739" y="2727947"/>
            <a:ext cx="354611" cy="354611"/>
          </a:xfrm>
          <a:prstGeom prst="rect">
            <a:avLst/>
          </a:prstGeom>
        </p:spPr>
      </p:pic>
      <p:pic>
        <p:nvPicPr>
          <p:cNvPr id="33" name="Image 32" descr="man-sprinting.png"/>
          <p:cNvPicPr>
            <a:picLocks noChangeAspect="1"/>
          </p:cNvPicPr>
          <p:nvPr/>
        </p:nvPicPr>
        <p:blipFill>
          <a:blip r:embed="rId10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15900" y="2570952"/>
            <a:ext cx="482600" cy="482600"/>
          </a:xfrm>
          <a:prstGeom prst="rect">
            <a:avLst/>
          </a:prstGeom>
        </p:spPr>
      </p:pic>
      <p:pic>
        <p:nvPicPr>
          <p:cNvPr id="34" name="Image 33" descr="C:\Users\Secrétariat-SMS\Downloads\men-shaking-hands.png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28641" y="3484383"/>
            <a:ext cx="416196" cy="351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Image 35" descr="heart-and-fork-inside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05887" y="4574395"/>
            <a:ext cx="455857" cy="455857"/>
          </a:xfrm>
          <a:prstGeom prst="rect">
            <a:avLst/>
          </a:prstGeom>
        </p:spPr>
      </p:pic>
      <p:pic>
        <p:nvPicPr>
          <p:cNvPr id="37" name="Image 36" descr="http://www.pass-santejeunes-bourgogne.org/wp-content/themes/pass-sante-jeunes/images/logo.jpg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05887" y="3931245"/>
            <a:ext cx="477732" cy="332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C:\Users\Secrétariat-SMS\Downloads\meeting.png"/>
          <p:cNvPicPr>
            <a:picLocks noChangeAspect="1" noChangeArrowheads="1"/>
          </p:cNvPicPr>
          <p:nvPr/>
        </p:nvPicPr>
        <p:blipFill>
          <a:blip r:embed="rId14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15831" y="5436169"/>
            <a:ext cx="545913" cy="5459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311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88702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bg1"/>
                </a:solidFill>
                <a:latin typeface="Avenir Black"/>
                <a:cs typeface="Avenir Black"/>
              </a:rPr>
              <a:t>UN OUTIL NUMÉRIQUE À MA DISPOSITION : FOLIOS</a:t>
            </a:r>
            <a:endParaRPr lang="fr-FR" sz="3200" dirty="0">
              <a:solidFill>
                <a:schemeClr val="bg1"/>
              </a:solidFill>
              <a:latin typeface="Avenir Black"/>
              <a:cs typeface="Avenir Black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59080" y="1706916"/>
            <a:ext cx="2484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 JE VALORISE</a:t>
            </a:r>
            <a:br>
              <a:rPr lang="fr-FR" sz="2000" b="1" dirty="0" smtClean="0"/>
            </a:br>
            <a:r>
              <a:rPr lang="fr-FR" sz="1900" b="1" dirty="0" smtClean="0"/>
              <a:t>mes compétences</a:t>
            </a:r>
            <a:endParaRPr lang="fr-FR" sz="19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2971801" y="1706916"/>
            <a:ext cx="29184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JE CONSERVE </a:t>
            </a:r>
          </a:p>
          <a:p>
            <a:pPr algn="ctr"/>
            <a:r>
              <a:rPr lang="fr-FR" sz="1900" b="1" dirty="0" smtClean="0"/>
              <a:t>une trace de mes parcours </a:t>
            </a:r>
            <a:endParaRPr lang="fr-FR" sz="19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6118861" y="1706916"/>
            <a:ext cx="25679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JE TRAVAILLE</a:t>
            </a:r>
          </a:p>
          <a:p>
            <a:pPr algn="ctr"/>
            <a:r>
              <a:rPr lang="fr-FR" sz="1900" b="1" dirty="0" smtClean="0"/>
              <a:t>au collège et chez moi</a:t>
            </a:r>
            <a:endParaRPr lang="fr-FR" sz="19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474029" y="2696155"/>
            <a:ext cx="22402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Un module </a:t>
            </a:r>
            <a:r>
              <a:rPr lang="fr-FR" sz="1400" b="1" dirty="0" smtClean="0"/>
              <a:t>CV</a:t>
            </a:r>
            <a:r>
              <a:rPr lang="fr-FR" sz="1400" dirty="0" smtClean="0"/>
              <a:t> me permet d’enregistrer mes expériences et mes diplômes. Je peux m’en servir pour ma recherche de stage.</a:t>
            </a:r>
          </a:p>
          <a:p>
            <a:endParaRPr lang="fr-FR" sz="1400" dirty="0"/>
          </a:p>
          <a:p>
            <a:r>
              <a:rPr lang="fr-FR" sz="1400" dirty="0" smtClean="0"/>
              <a:t>Une </a:t>
            </a:r>
            <a:r>
              <a:rPr lang="fr-FR" sz="1400" b="1" dirty="0" smtClean="0"/>
              <a:t>fiche profil </a:t>
            </a:r>
            <a:r>
              <a:rPr lang="fr-FR" sz="1400" dirty="0" smtClean="0"/>
              <a:t>à personnaliser pour parler de mes intérêts, de mes atouts, de mon avenir et de mes activités.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376091" y="2696155"/>
            <a:ext cx="218878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39738" algn="l"/>
              </a:tabLst>
            </a:pPr>
            <a:r>
              <a:rPr lang="is-IS" sz="1400" b="1" dirty="0" smtClean="0"/>
              <a:t>Un ordinateur et une connexion Internet me suffisent.</a:t>
            </a:r>
          </a:p>
          <a:p>
            <a:pPr>
              <a:tabLst>
                <a:tab pos="439738" algn="l"/>
              </a:tabLst>
            </a:pPr>
            <a:r>
              <a:rPr lang="is-IS" sz="1400" dirty="0" smtClean="0"/>
              <a:t>J‘ai </a:t>
            </a:r>
            <a:r>
              <a:rPr lang="is-IS" sz="1400" dirty="0"/>
              <a:t>accès à FOLIOS depuis mon établissement et depuis mon domicile. </a:t>
            </a:r>
            <a:endParaRPr lang="is-IS" sz="1400" b="1" dirty="0"/>
          </a:p>
          <a:p>
            <a:pPr>
              <a:tabLst>
                <a:tab pos="439738" algn="l"/>
              </a:tabLst>
            </a:pPr>
            <a:endParaRPr lang="is-IS" sz="1400" dirty="0"/>
          </a:p>
          <a:p>
            <a:pPr>
              <a:tabLst>
                <a:tab pos="439738" algn="l"/>
              </a:tabLst>
            </a:pPr>
            <a:r>
              <a:rPr lang="is-IS" sz="1400" dirty="0" smtClean="0"/>
              <a:t>Pas d‘identifiant ou de mot de passe supplémentaire à retenir si j‘utilise déjà Liberscol. Il me suffit de cliquer sur FOLIOS dans mes applications externes. 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357325" y="2696155"/>
            <a:ext cx="237575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Un espace unique pour travailler sur les 4 parcours</a:t>
            </a:r>
            <a:r>
              <a:rPr lang="fr-FR" sz="1400" dirty="0" smtClean="0"/>
              <a:t>.</a:t>
            </a:r>
          </a:p>
          <a:p>
            <a:endParaRPr lang="fr-FR" sz="1400" dirty="0"/>
          </a:p>
          <a:p>
            <a:r>
              <a:rPr lang="fr-FR" sz="1400" dirty="0" smtClean="0"/>
              <a:t>Un </a:t>
            </a:r>
            <a:r>
              <a:rPr lang="fr-FR" sz="1400" b="1" dirty="0" smtClean="0"/>
              <a:t>espace de stockage </a:t>
            </a:r>
            <a:r>
              <a:rPr lang="fr-FR" sz="1400" dirty="0" smtClean="0"/>
              <a:t>que je garde d’une année sur l’autre, de la 6</a:t>
            </a:r>
            <a:r>
              <a:rPr lang="fr-FR" sz="1400" baseline="30000" dirty="0" smtClean="0"/>
              <a:t>e</a:t>
            </a:r>
            <a:r>
              <a:rPr lang="fr-FR" sz="1400" dirty="0" smtClean="0"/>
              <a:t> à la Terminale, même si je change d’établissement.</a:t>
            </a:r>
          </a:p>
          <a:p>
            <a:endParaRPr lang="fr-FR" sz="1400" dirty="0"/>
          </a:p>
          <a:p>
            <a:r>
              <a:rPr lang="fr-FR" sz="1400" dirty="0" smtClean="0"/>
              <a:t>Des </a:t>
            </a:r>
            <a:r>
              <a:rPr lang="fr-FR" sz="1400" b="1" dirty="0" smtClean="0"/>
              <a:t>documents d’information </a:t>
            </a:r>
            <a:r>
              <a:rPr lang="fr-FR" sz="1400" dirty="0" smtClean="0"/>
              <a:t>en lien avec les parcours. </a:t>
            </a:r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 smtClean="0"/>
          </a:p>
        </p:txBody>
      </p:sp>
      <p:pic>
        <p:nvPicPr>
          <p:cNvPr id="2" name="Picture 3" descr="Z:\PAO\_LOGOS\FOLIOS\FOLI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029" y="5540516"/>
            <a:ext cx="3433478" cy="87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4829526" y="6098605"/>
            <a:ext cx="3735354" cy="3064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Toutes les infos de connexion : </a:t>
            </a:r>
            <a:r>
              <a:rPr lang="fr-FR" sz="1200" b="1" u="sng" dirty="0">
                <a:hlinkClick r:id="rId3"/>
              </a:rPr>
              <a:t>http://</a:t>
            </a:r>
            <a:r>
              <a:rPr lang="fr-FR" sz="1200" b="1" u="sng" dirty="0" smtClean="0">
                <a:hlinkClick r:id="rId3"/>
              </a:rPr>
              <a:t>goo.gl/WRpwRu</a:t>
            </a:r>
            <a:r>
              <a:rPr lang="fr-FR" sz="1200" b="1" dirty="0" smtClean="0"/>
              <a:t> </a:t>
            </a:r>
            <a:endParaRPr lang="fr-FR" sz="1200" b="1" dirty="0"/>
          </a:p>
        </p:txBody>
      </p:sp>
    </p:spTree>
    <p:extLst>
      <p:ext uri="{BB962C8B-B14F-4D97-AF65-F5344CB8AC3E}">
        <p14:creationId xmlns:p14="http://schemas.microsoft.com/office/powerpoint/2010/main" xmlns="" val="78656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bg1"/>
                </a:solidFill>
                <a:latin typeface="Avenir Black"/>
              </a:rPr>
              <a:t>DES PARCOURS ÉVALUÉS AU DNB</a:t>
            </a:r>
            <a:endParaRPr lang="fr-FR" sz="3200" dirty="0">
              <a:solidFill>
                <a:schemeClr val="bg1"/>
              </a:solidFill>
              <a:latin typeface="Avenir Black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r-FR" sz="2800" dirty="0" smtClean="0"/>
          </a:p>
          <a:p>
            <a:pPr algn="just"/>
            <a:r>
              <a:rPr lang="fr-FR" sz="2800" dirty="0" smtClean="0"/>
              <a:t>Les parcours me permettent d’acquérir des connaissances et des compétences qui </a:t>
            </a:r>
            <a:r>
              <a:rPr lang="fr-FR" sz="2800" smtClean="0"/>
              <a:t>sont évaluées </a:t>
            </a:r>
            <a:r>
              <a:rPr lang="fr-FR" sz="2800" dirty="0" smtClean="0"/>
              <a:t>dans </a:t>
            </a:r>
            <a:r>
              <a:rPr lang="fr-FR" sz="2800" b="1" dirty="0" smtClean="0"/>
              <a:t>le socle commun</a:t>
            </a:r>
            <a:r>
              <a:rPr lang="fr-FR" sz="2800" dirty="0" smtClean="0"/>
              <a:t>.</a:t>
            </a:r>
          </a:p>
          <a:p>
            <a:pPr algn="just"/>
            <a:endParaRPr lang="fr-FR" sz="2800" dirty="0" smtClean="0"/>
          </a:p>
          <a:p>
            <a:pPr algn="just"/>
            <a:r>
              <a:rPr lang="fr-FR" sz="2800" dirty="0" smtClean="0"/>
              <a:t>Dans la seconde épreuve écrite de l’examen, il y a </a:t>
            </a:r>
            <a:r>
              <a:rPr lang="fr-FR" sz="2800" b="1" dirty="0" smtClean="0"/>
              <a:t>un exercice d’EMC </a:t>
            </a:r>
            <a:r>
              <a:rPr lang="fr-FR" sz="2800" dirty="0" smtClean="0"/>
              <a:t>qui appartient au parcours citoyen.</a:t>
            </a:r>
          </a:p>
          <a:p>
            <a:pPr algn="just"/>
            <a:endParaRPr lang="fr-FR" sz="2800" dirty="0" smtClean="0"/>
          </a:p>
          <a:p>
            <a:pPr algn="just"/>
            <a:r>
              <a:rPr lang="fr-FR" sz="2800" dirty="0" smtClean="0"/>
              <a:t>Pour </a:t>
            </a:r>
            <a:r>
              <a:rPr lang="fr-FR" sz="2800" b="1" dirty="0" smtClean="0"/>
              <a:t>l’épreuve orale de l’examen</a:t>
            </a:r>
            <a:r>
              <a:rPr lang="fr-FR" sz="2800" dirty="0" smtClean="0"/>
              <a:t>, je peux choisir de présenter un projet mené dans un EPI ou dans un des 3 parcours : parcours Avenir, parcours citoyen, parcours d’éducation artistique et culturelle.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3982</TotalTime>
  <Words>929</Words>
  <Application>Microsoft Office PowerPoint</Application>
  <PresentationFormat>Affichage à l'écran (4:3)</PresentationFormat>
  <Paragraphs>160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LES PARCOURS EDUCATIFS  KEZAKO ?</vt:lpstr>
      <vt:lpstr>LES PARCOURS ÉDUCATIFS</vt:lpstr>
      <vt:lpstr>LES PARCOURS ÉDUCATIFS</vt:lpstr>
      <vt:lpstr>MON PARCOURS CITOYEN</vt:lpstr>
      <vt:lpstr>MON PARCOURS AVENIR</vt:lpstr>
      <vt:lpstr>MON PARCOURS D’ÉDUCATION ARTISTIQUE ET CULTURELLE</vt:lpstr>
      <vt:lpstr>MON PARCOURS DE SANTÉ </vt:lpstr>
      <vt:lpstr>UN OUTIL NUMÉRIQUE À MA DISPOSITION : FOLIOS</vt:lpstr>
      <vt:lpstr>DES PARCOURS ÉVALUÉS AU DNB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PARCOURS EDUCATIFS</dc:title>
  <dc:creator>Jean-Christophe DUFLANC</dc:creator>
  <cp:lastModifiedBy>Rectorat de Dijon</cp:lastModifiedBy>
  <cp:revision>120</cp:revision>
  <dcterms:created xsi:type="dcterms:W3CDTF">2016-03-03T16:17:39Z</dcterms:created>
  <dcterms:modified xsi:type="dcterms:W3CDTF">2016-08-31T08:01:02Z</dcterms:modified>
</cp:coreProperties>
</file>